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3" r:id="rId6"/>
    <p:sldId id="261" r:id="rId7"/>
    <p:sldId id="276" r:id="rId8"/>
    <p:sldId id="262" r:id="rId9"/>
    <p:sldId id="267" r:id="rId10"/>
    <p:sldId id="266" r:id="rId11"/>
    <p:sldId id="275" r:id="rId12"/>
    <p:sldId id="277" r:id="rId13"/>
    <p:sldId id="269" r:id="rId14"/>
    <p:sldId id="271" r:id="rId15"/>
    <p:sldId id="272" r:id="rId16"/>
    <p:sldId id="278" r:id="rId17"/>
    <p:sldId id="279" r:id="rId18"/>
    <p:sldId id="280" r:id="rId19"/>
    <p:sldId id="284" r:id="rId20"/>
    <p:sldId id="273" r:id="rId21"/>
    <p:sldId id="282" r:id="rId2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99FF33"/>
    <a:srgbClr val="FF0066"/>
    <a:srgbClr val="FF00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00" autoAdjust="0"/>
    <p:restoredTop sz="94660"/>
  </p:normalViewPr>
  <p:slideViewPr>
    <p:cSldViewPr>
      <p:cViewPr varScale="1">
        <p:scale>
          <a:sx n="68" d="100"/>
          <a:sy n="68" d="100"/>
        </p:scale>
        <p:origin x="-3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FC93-150E-4F59-A5D7-0FC7ED1194C2}" type="datetimeFigureOut">
              <a:rPr lang="sk-SK" smtClean="0"/>
              <a:pPr/>
              <a:t>8. 10. 2013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64AE-8E55-4062-A5CA-DC113914DB1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FC93-150E-4F59-A5D7-0FC7ED1194C2}" type="datetimeFigureOut">
              <a:rPr lang="sk-SK" smtClean="0"/>
              <a:pPr/>
              <a:t>8. 10. 2013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64AE-8E55-4062-A5CA-DC113914DB1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FC93-150E-4F59-A5D7-0FC7ED1194C2}" type="datetimeFigureOut">
              <a:rPr lang="sk-SK" smtClean="0"/>
              <a:pPr/>
              <a:t>8. 10. 2013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64AE-8E55-4062-A5CA-DC113914DB1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FC93-150E-4F59-A5D7-0FC7ED1194C2}" type="datetimeFigureOut">
              <a:rPr lang="sk-SK" smtClean="0"/>
              <a:pPr/>
              <a:t>8. 10. 2013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64AE-8E55-4062-A5CA-DC113914DB1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FC93-150E-4F59-A5D7-0FC7ED1194C2}" type="datetimeFigureOut">
              <a:rPr lang="sk-SK" smtClean="0"/>
              <a:pPr/>
              <a:t>8. 10. 2013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64AE-8E55-4062-A5CA-DC113914DB1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FC93-150E-4F59-A5D7-0FC7ED1194C2}" type="datetimeFigureOut">
              <a:rPr lang="sk-SK" smtClean="0"/>
              <a:pPr/>
              <a:t>8. 10. 2013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64AE-8E55-4062-A5CA-DC113914DB1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FC93-150E-4F59-A5D7-0FC7ED1194C2}" type="datetimeFigureOut">
              <a:rPr lang="sk-SK" smtClean="0"/>
              <a:pPr/>
              <a:t>8. 10. 2013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64AE-8E55-4062-A5CA-DC113914DB1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FC93-150E-4F59-A5D7-0FC7ED1194C2}" type="datetimeFigureOut">
              <a:rPr lang="sk-SK" smtClean="0"/>
              <a:pPr/>
              <a:t>8. 10. 2013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64AE-8E55-4062-A5CA-DC113914DB1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FC93-150E-4F59-A5D7-0FC7ED1194C2}" type="datetimeFigureOut">
              <a:rPr lang="sk-SK" smtClean="0"/>
              <a:pPr/>
              <a:t>8. 10. 2013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64AE-8E55-4062-A5CA-DC113914DB1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FC93-150E-4F59-A5D7-0FC7ED1194C2}" type="datetimeFigureOut">
              <a:rPr lang="sk-SK" smtClean="0"/>
              <a:pPr/>
              <a:t>8. 10. 2013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64AE-8E55-4062-A5CA-DC113914DB1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2FC93-150E-4F59-A5D7-0FC7ED1194C2}" type="datetimeFigureOut">
              <a:rPr lang="sk-SK" smtClean="0"/>
              <a:pPr/>
              <a:t>8. 10. 2013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64AE-8E55-4062-A5CA-DC113914DB1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2FC93-150E-4F59-A5D7-0FC7ED1194C2}" type="datetimeFigureOut">
              <a:rPr lang="sk-SK" smtClean="0"/>
              <a:pPr/>
              <a:t>8. 10. 2013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864AE-8E55-4062-A5CA-DC113914DB1B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file:///D:\lenovo_ntb\Desktop\20.rokov%20&#353;koly%20-%20k&#243;pia\budik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2" Type="http://schemas.openxmlformats.org/officeDocument/2006/relationships/audio" Target="file:///D:\lenovo_ntb\Desktop\Vyrocie%20komplet\__Let%20it%20be%20instrumental__.mp3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gif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08.gif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file:///D:\lenovo_ntb\Desktop\Vyrocie%20komplet\Give%20Me%20Love%20by%20Ed%20Sheeran%20_%20Piano%20Cover%20by%20Josh%20Airy.mp3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smosbb.eu/index1.html" TargetMode="External"/><Relationship Id="rId13" Type="http://schemas.openxmlformats.org/officeDocument/2006/relationships/hyperlink" Target="http://wpl-teens.winnipeg.ca/views/blog.cfm?blog_id=412" TargetMode="External"/><Relationship Id="rId18" Type="http://schemas.openxmlformats.org/officeDocument/2006/relationships/hyperlink" Target="http://sokolova.wbl.sk/mapa.htm" TargetMode="External"/><Relationship Id="rId3" Type="http://schemas.openxmlformats.org/officeDocument/2006/relationships/hyperlink" Target="http://www.stockphotos.sk/image.php?img_id=5993910&amp;img_type=1" TargetMode="External"/><Relationship Id="rId21" Type="http://schemas.openxmlformats.org/officeDocument/2006/relationships/hyperlink" Target="http://www.hovawart.sk/pages/vystavy.htm" TargetMode="External"/><Relationship Id="rId7" Type="http://schemas.openxmlformats.org/officeDocument/2006/relationships/hyperlink" Target="http://bgfons.com/download/2847" TargetMode="External"/><Relationship Id="rId12" Type="http://schemas.openxmlformats.org/officeDocument/2006/relationships/hyperlink" Target="http://www.personal.psu.edu/users/c/d/cdw5165/ART003/project2/images/" TargetMode="External"/><Relationship Id="rId17" Type="http://schemas.openxmlformats.org/officeDocument/2006/relationships/hyperlink" Target="http://zs4malacky.edupage.org/news/?zac=60" TargetMode="External"/><Relationship Id="rId2" Type="http://schemas.openxmlformats.org/officeDocument/2006/relationships/image" Target="../media/image112.jpeg"/><Relationship Id="rId16" Type="http://schemas.openxmlformats.org/officeDocument/2006/relationships/hyperlink" Target="http://www.gify.nou.cz/SKOLA.htm" TargetMode="External"/><Relationship Id="rId20" Type="http://schemas.openxmlformats.org/officeDocument/2006/relationships/hyperlink" Target="http://ozlucsecovce.wep.sk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ckvietok.com/nastenkaP.php" TargetMode="External"/><Relationship Id="rId11" Type="http://schemas.openxmlformats.org/officeDocument/2006/relationships/hyperlink" Target="http://www.postoy.sk/kalendar_jubilant" TargetMode="External"/><Relationship Id="rId5" Type="http://schemas.openxmlformats.org/officeDocument/2006/relationships/hyperlink" Target="http://obrazky.4ever.sk/tag/15628/ihrisko" TargetMode="External"/><Relationship Id="rId15" Type="http://schemas.openxmlformats.org/officeDocument/2006/relationships/hyperlink" Target="http://www.wswfit.com.pl/studia/specjalizacje/" TargetMode="External"/><Relationship Id="rId10" Type="http://schemas.openxmlformats.org/officeDocument/2006/relationships/hyperlink" Target="http://www.imitrade.sk/reklamne-predmety/libero-a6-pozn-blok-a6-gul-pero-cervena_87448/" TargetMode="External"/><Relationship Id="rId19" Type="http://schemas.openxmlformats.org/officeDocument/2006/relationships/hyperlink" Target="http://materskaskola-pruske.webnode.sk/akcie-ms/" TargetMode="External"/><Relationship Id="rId4" Type="http://schemas.openxmlformats.org/officeDocument/2006/relationships/hyperlink" Target="http://www.darujkvet.sk/kvet/ruza/" TargetMode="External"/><Relationship Id="rId9" Type="http://schemas.openxmlformats.org/officeDocument/2006/relationships/hyperlink" Target="http://www.stockphotos.sk/image.php?img_id=11416619&amp;img_type=1" TargetMode="External"/><Relationship Id="rId14" Type="http://schemas.openxmlformats.org/officeDocument/2006/relationships/hyperlink" Target="http://www.zslieskovec.edu.sk/ziaci3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sk/url?sa=i&amp;rct=j&amp;q=&amp;esrc=s&amp;frm=1&amp;source=images&amp;cd=&amp;cad=rja&amp;docid=s5TooAlXiFfbNM&amp;tbnid=O1epgGsQ4o0aSM:&amp;ved=0CAUQjRw&amp;url=http://kultura.pravda.sk/film-a-televizia/clanok/33445-hlavacek-zabavu-treba-krvopotne-pripravit/&amp;ei=kRBPUoC5JaSP0AXj8oHIDA&amp;bvm=bv.53537100,d.bGE&amp;psig=AFQjCNFHe1qg_u-uFGeLQYAzsGupAACodg&amp;ust=1380999660866812" TargetMode="Externa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gif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hyperlink" Target="http://www.google.sk/url?sa=i&amp;rct=j&amp;q=&amp;esrc=s&amp;frm=1&amp;source=images&amp;cd=&amp;cad=rja&amp;docid=xUyeJf0IvDAbUM&amp;tbnid=uwHqycgKHMyEDM:&amp;ved=0CAUQjRw&amp;url=http://zsadubceka.edupage.org/about/?lang=hu&amp;ei=lBZPUt2rH-Tt0gWJj4D4DA&amp;bvm=bv.53537100,d.bGE&amp;psig=AFQjCNFiKrHMWtyEnbX_3Zb0YRP-3UGFjA&amp;ust=1381000278498222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80528" y="116632"/>
            <a:ext cx="7772400" cy="2115666"/>
          </a:xfrm>
        </p:spPr>
        <p:txBody>
          <a:bodyPr>
            <a:noAutofit/>
          </a:bodyPr>
          <a:lstStyle/>
          <a:p>
            <a:r>
              <a:rPr lang="sk-SK" sz="5400" b="1" dirty="0" smtClean="0">
                <a:solidFill>
                  <a:schemeClr val="bg1"/>
                </a:solidFill>
                <a:latin typeface="Snap ITC" pitchFamily="82" charset="0"/>
              </a:rPr>
              <a:t>20. ROKOV NAŠEJ  ŠKOLY</a:t>
            </a:r>
            <a:endParaRPr lang="sk-SK" sz="5400" b="1" dirty="0">
              <a:solidFill>
                <a:schemeClr val="bg1"/>
              </a:solidFill>
              <a:latin typeface="Snap ITC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open_book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988840"/>
            <a:ext cx="6228184" cy="4587057"/>
          </a:xfrm>
          <a:prstGeom prst="rect">
            <a:avLst/>
          </a:prstGeom>
        </p:spPr>
      </p:pic>
      <p:pic>
        <p:nvPicPr>
          <p:cNvPr id="5" name="Obrázok 4" descr="pic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8804761">
            <a:off x="2787041" y="2061174"/>
            <a:ext cx="2078317" cy="2522785"/>
          </a:xfrm>
          <a:prstGeom prst="rect">
            <a:avLst/>
          </a:prstGeom>
          <a:effectLst>
            <a:softEdge rad="317500"/>
          </a:effectLst>
          <a:scene3d>
            <a:camera prst="isometricOffAxis1Right"/>
            <a:lightRig rig="threePt" dir="t"/>
          </a:scene3d>
        </p:spPr>
      </p:pic>
      <p:pic>
        <p:nvPicPr>
          <p:cNvPr id="6" name="budik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8388424" y="6165304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75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Snap ITC" pitchFamily="82" charset="0"/>
              </a:rPr>
              <a:t>Spoločne sme zrealizovali úspešné podujatia</a:t>
            </a:r>
            <a:endParaRPr lang="sk-SK" dirty="0">
              <a:solidFill>
                <a:srgbClr val="FF0000"/>
              </a:solidFill>
              <a:latin typeface="Snap ITC" pitchFamily="82" charset="0"/>
            </a:endParaRPr>
          </a:p>
        </p:txBody>
      </p:sp>
      <p:pic>
        <p:nvPicPr>
          <p:cNvPr id="21506" name="Picture 2" descr="E:\20.rokov školy\P106049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22499" t="27628" r="3523" b="11310"/>
          <a:stretch>
            <a:fillRect/>
          </a:stretch>
        </p:blipFill>
        <p:spPr bwMode="auto">
          <a:xfrm>
            <a:off x="2339752" y="620688"/>
            <a:ext cx="3954901" cy="24482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507" name="Picture 3" descr="E:\20.rokov školy\P10605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1628800"/>
            <a:ext cx="2808312" cy="37444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1508" name="Picture 4" descr="E:\20.rokov školy\P1060519.JPG"/>
          <p:cNvPicPr>
            <a:picLocks noChangeAspect="1" noChangeArrowheads="1"/>
          </p:cNvPicPr>
          <p:nvPr/>
        </p:nvPicPr>
        <p:blipFill>
          <a:blip r:embed="rId7" cstate="print"/>
          <a:srcRect l="30400" t="10101" r="20600" b="25850"/>
          <a:stretch>
            <a:fillRect/>
          </a:stretch>
        </p:blipFill>
        <p:spPr bwMode="auto">
          <a:xfrm>
            <a:off x="0" y="836712"/>
            <a:ext cx="2313700" cy="40324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6" name="Picture 2" descr="E:\fotky dubcek\memorial A. Dubceka2.jpg"/>
          <p:cNvPicPr>
            <a:picLocks noChangeAspect="1" noChangeArrowheads="1"/>
          </p:cNvPicPr>
          <p:nvPr/>
        </p:nvPicPr>
        <p:blipFill>
          <a:blip r:embed="rId8" cstate="print"/>
          <a:srcRect t="9758" r="10308" b="16859"/>
          <a:stretch>
            <a:fillRect/>
          </a:stretch>
        </p:blipFill>
        <p:spPr bwMode="auto">
          <a:xfrm>
            <a:off x="2267744" y="3068960"/>
            <a:ext cx="4067912" cy="24482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Obrázok 6" descr="Plavecky-vycvik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20272" y="548680"/>
            <a:ext cx="1990406" cy="2455318"/>
          </a:xfrm>
          <a:prstGeom prst="rect">
            <a:avLst/>
          </a:prstGeom>
        </p:spPr>
      </p:pic>
      <p:pic>
        <p:nvPicPr>
          <p:cNvPr id="8" name="__Let it be instrumental__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8100392" y="630932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831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Snap ITC" pitchFamily="82" charset="0"/>
              </a:rPr>
              <a:t>Akcie, ktoré sa u nás už tradujú</a:t>
            </a:r>
            <a:endParaRPr lang="sk-SK" dirty="0">
              <a:solidFill>
                <a:srgbClr val="FF0000"/>
              </a:solidFill>
              <a:latin typeface="Snap ITC" pitchFamily="82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contrast="20000"/>
          </a:blip>
          <a:srcRect l="37272" t="34043" r="37272" b="42092"/>
          <a:stretch>
            <a:fillRect/>
          </a:stretch>
        </p:blipFill>
        <p:spPr bwMode="auto">
          <a:xfrm>
            <a:off x="179512" y="1268760"/>
            <a:ext cx="3456384" cy="253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4" name="Picture 4" descr="E:\fotky dubcek\tradicie, sviatky 5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782" t="5315" r="5125" b="5315"/>
          <a:stretch>
            <a:fillRect/>
          </a:stretch>
        </p:blipFill>
        <p:spPr bwMode="auto">
          <a:xfrm>
            <a:off x="179512" y="3789040"/>
            <a:ext cx="3456384" cy="25649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37799" t="33960" r="38576" b="43153"/>
          <a:stretch>
            <a:fillRect/>
          </a:stretch>
        </p:blipFill>
        <p:spPr bwMode="auto">
          <a:xfrm>
            <a:off x="5652120" y="908720"/>
            <a:ext cx="3384376" cy="262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7" name="Picture 7" descr="E:\20.rokov školy\P1060424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16925" t="11151" b="20600"/>
          <a:stretch>
            <a:fillRect/>
          </a:stretch>
        </p:blipFill>
        <p:spPr bwMode="auto">
          <a:xfrm>
            <a:off x="3635896" y="4221240"/>
            <a:ext cx="4139951" cy="263676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" name="Obrázok 6" descr="228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35896" y="2564904"/>
            <a:ext cx="2696885" cy="18670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499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 l="32484" t="29531" r="35332" b="37985"/>
          <a:stretch>
            <a:fillRect/>
          </a:stretch>
        </p:blipFill>
        <p:spPr bwMode="auto">
          <a:xfrm>
            <a:off x="323528" y="1196752"/>
            <a:ext cx="3384376" cy="273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 l="33075" t="33370" r="34441" b="37985"/>
          <a:stretch>
            <a:fillRect/>
          </a:stretch>
        </p:blipFill>
        <p:spPr bwMode="auto">
          <a:xfrm>
            <a:off x="323528" y="3861048"/>
            <a:ext cx="3600400" cy="253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 cstate="print"/>
          <a:srcRect l="37209" t="31008" r="32079" b="38723"/>
          <a:stretch>
            <a:fillRect/>
          </a:stretch>
        </p:blipFill>
        <p:spPr bwMode="auto">
          <a:xfrm>
            <a:off x="4932040" y="1196752"/>
            <a:ext cx="3384376" cy="26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1143000"/>
          </a:xfrm>
        </p:spPr>
        <p:txBody>
          <a:bodyPr>
            <a:normAutofit/>
          </a:bodyPr>
          <a:lstStyle/>
          <a:p>
            <a:r>
              <a:rPr lang="sk-SK" sz="3200" b="1" dirty="0" smtClean="0">
                <a:solidFill>
                  <a:srgbClr val="FF0000"/>
                </a:solidFill>
                <a:latin typeface="Snap ITC" pitchFamily="82" charset="0"/>
              </a:rPr>
              <a:t>Bez činu zostáva aj najkrajšia myšlienka bezcenná</a:t>
            </a:r>
            <a:r>
              <a:rPr lang="sk-SK" sz="3200" dirty="0" smtClean="0">
                <a:solidFill>
                  <a:srgbClr val="FF0000"/>
                </a:solidFill>
              </a:rPr>
              <a:t>. 	</a:t>
            </a:r>
            <a:r>
              <a:rPr lang="sk-SK" sz="2000" dirty="0" err="1" smtClean="0">
                <a:solidFill>
                  <a:srgbClr val="FF0000"/>
                </a:solidFill>
                <a:latin typeface="Snap ITC" pitchFamily="82" charset="0"/>
              </a:rPr>
              <a:t>Gándhí</a:t>
            </a:r>
            <a:endParaRPr lang="sk-SK" sz="3200" dirty="0">
              <a:solidFill>
                <a:srgbClr val="FF0000"/>
              </a:solidFill>
              <a:latin typeface="Snap ITC" pitchFamily="82" charset="0"/>
            </a:endParaRPr>
          </a:p>
        </p:txBody>
      </p:sp>
      <p:pic>
        <p:nvPicPr>
          <p:cNvPr id="8" name="Zástupný symbol obsahu 7" descr="halloween.gif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179512" y="5295900"/>
            <a:ext cx="3886200" cy="1562100"/>
          </a:xfr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 l="33075" t="30269" r="32669" b="37985"/>
          <a:stretch>
            <a:fillRect/>
          </a:stretch>
        </p:blipFill>
        <p:spPr bwMode="auto">
          <a:xfrm>
            <a:off x="4788024" y="3717032"/>
            <a:ext cx="36004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custDataLst>
      <p:tags r:id="rId1"/>
    </p:custDataLst>
  </p:cSld>
  <p:clrMapOvr>
    <a:masterClrMapping/>
  </p:clrMapOvr>
  <p:transition spd="slow" advTm="18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sz="3600" b="1" dirty="0" smtClean="0">
                <a:latin typeface="Snap ITC" pitchFamily="82" charset="0"/>
              </a:rPr>
              <a:t>Mládež chce, aby ju menej učili  a viac podnecovali. </a:t>
            </a:r>
            <a:r>
              <a:rPr lang="sk-SK" sz="2700" b="1" dirty="0" smtClean="0">
                <a:latin typeface="Snap ITC" pitchFamily="82" charset="0"/>
              </a:rPr>
              <a:t>Goethe </a:t>
            </a:r>
            <a:r>
              <a:rPr lang="sk-SK" sz="3600" b="1" dirty="0" smtClean="0">
                <a:latin typeface="Snap ITC" pitchFamily="82" charset="0"/>
              </a:rPr>
              <a:t>   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>
              <a:latin typeface="Snap ITC" pitchFamily="82" charset="0"/>
            </a:endParaRPr>
          </a:p>
        </p:txBody>
      </p:sp>
      <p:pic>
        <p:nvPicPr>
          <p:cNvPr id="7170" name="Picture 2" descr="E:\20.rokov školy\P1060383 - kópi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b="7809"/>
          <a:stretch>
            <a:fillRect/>
          </a:stretch>
        </p:blipFill>
        <p:spPr bwMode="auto">
          <a:xfrm rot="21271173">
            <a:off x="-142609" y="2153995"/>
            <a:ext cx="3576899" cy="247318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171" name="Picture 3" descr="E:\20.rokov školy\P1060388.JPG"/>
          <p:cNvPicPr>
            <a:picLocks noChangeAspect="1" noChangeArrowheads="1"/>
          </p:cNvPicPr>
          <p:nvPr/>
        </p:nvPicPr>
        <p:blipFill>
          <a:blip r:embed="rId5" cstate="print"/>
          <a:srcRect l="2326" b="10077"/>
          <a:stretch>
            <a:fillRect/>
          </a:stretch>
        </p:blipFill>
        <p:spPr bwMode="auto">
          <a:xfrm rot="216430">
            <a:off x="2907759" y="2160517"/>
            <a:ext cx="3246247" cy="24733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2" name="Picture 4" descr="E:\20.rokov školy\P1060386.JPG"/>
          <p:cNvPicPr>
            <a:picLocks noChangeAspect="1" noChangeArrowheads="1"/>
          </p:cNvPicPr>
          <p:nvPr/>
        </p:nvPicPr>
        <p:blipFill>
          <a:blip r:embed="rId6" cstate="print"/>
          <a:srcRect t="7768"/>
          <a:stretch>
            <a:fillRect/>
          </a:stretch>
        </p:blipFill>
        <p:spPr bwMode="auto">
          <a:xfrm>
            <a:off x="5940152" y="1988839"/>
            <a:ext cx="2229712" cy="27420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4" name="Picture 6" descr="E:\20.rokov školy\P10602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178">
            <a:off x="73778" y="4384896"/>
            <a:ext cx="3473927" cy="260544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 cstate="print"/>
          <a:srcRect l="38981" t="34699" r="36213" b="35032"/>
          <a:stretch>
            <a:fillRect/>
          </a:stretch>
        </p:blipFill>
        <p:spPr bwMode="auto">
          <a:xfrm rot="21202822">
            <a:off x="3406873" y="4571723"/>
            <a:ext cx="2475139" cy="241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6" name="Picture 8" descr="https://zsadubceka.edupage.org/photos/album/20/img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71939">
            <a:off x="5568149" y="4518380"/>
            <a:ext cx="3313251" cy="248493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Obrázok 8" descr="113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1194106">
            <a:off x="259851" y="683972"/>
            <a:ext cx="1426438" cy="1533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8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sk-SK" sz="3600" dirty="0" smtClean="0">
                <a:solidFill>
                  <a:srgbClr val="FF0000"/>
                </a:solidFill>
                <a:latin typeface="Snap ITC" pitchFamily="82" charset="0"/>
              </a:rPr>
              <a:t>Žiaci získali mnohé ocenenia a my sme na nich pyšní...</a:t>
            </a:r>
            <a:endParaRPr lang="sk-SK" sz="3600" dirty="0">
              <a:solidFill>
                <a:srgbClr val="FF0000"/>
              </a:solidFill>
            </a:endParaRP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0908" t="27679" r="30908" b="35728"/>
          <a:stretch>
            <a:fillRect/>
          </a:stretch>
        </p:blipFill>
        <p:spPr bwMode="auto">
          <a:xfrm>
            <a:off x="4427984" y="1268760"/>
            <a:ext cx="3600400" cy="276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 l="33075" t="32203" r="33851" b="38266"/>
          <a:stretch>
            <a:fillRect/>
          </a:stretch>
        </p:blipFill>
        <p:spPr bwMode="auto">
          <a:xfrm>
            <a:off x="107504" y="1340768"/>
            <a:ext cx="393163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 cstate="print"/>
          <a:srcRect l="33665" t="32484" r="33851" b="37169"/>
          <a:stretch>
            <a:fillRect/>
          </a:stretch>
        </p:blipFill>
        <p:spPr bwMode="auto">
          <a:xfrm>
            <a:off x="179512" y="4114056"/>
            <a:ext cx="3671400" cy="274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7" cstate="print"/>
          <a:srcRect l="5906" t="16242" r="32079" b="32817"/>
          <a:stretch>
            <a:fillRect/>
          </a:stretch>
        </p:blipFill>
        <p:spPr bwMode="auto">
          <a:xfrm>
            <a:off x="4427984" y="4047219"/>
            <a:ext cx="3960440" cy="281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Obrázok 9" descr="pohar1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40352" y="3212976"/>
            <a:ext cx="1612573" cy="1935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764704"/>
            <a:ext cx="8939336" cy="1143000"/>
          </a:xfrm>
        </p:spPr>
        <p:txBody>
          <a:bodyPr>
            <a:noAutofit/>
          </a:bodyPr>
          <a:lstStyle/>
          <a:p>
            <a:r>
              <a:rPr lang="sk-SK" sz="3200" dirty="0" smtClean="0">
                <a:latin typeface="Snap ITC" pitchFamily="82" charset="0"/>
              </a:rPr>
              <a:t>Naša škola je miestom, kde z detí rastú budúci umelci...</a:t>
            </a:r>
            <a:endParaRPr lang="sk-SK" sz="3200" dirty="0">
              <a:latin typeface="Snap ITC" pitchFamily="82" charset="0"/>
            </a:endParaRPr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9635" t="30861" r="33454" b="34137"/>
          <a:stretch>
            <a:fillRect/>
          </a:stretch>
        </p:blipFill>
        <p:spPr bwMode="auto">
          <a:xfrm>
            <a:off x="611560" y="2132856"/>
            <a:ext cx="322726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 l="40753" t="36175" r="45072" b="40200"/>
          <a:stretch>
            <a:fillRect/>
          </a:stretch>
        </p:blipFill>
        <p:spPr bwMode="auto">
          <a:xfrm>
            <a:off x="3923928" y="2060848"/>
            <a:ext cx="1872208" cy="249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/>
          <a:srcRect l="15647" t="83425" r="42120" b="7716"/>
          <a:stretch>
            <a:fillRect/>
          </a:stretch>
        </p:blipFill>
        <p:spPr bwMode="auto">
          <a:xfrm>
            <a:off x="323528" y="4869160"/>
            <a:ext cx="842576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E:\20.rokov školy\P1060587.JPG"/>
          <p:cNvPicPr>
            <a:picLocks noChangeAspect="1" noChangeArrowheads="1"/>
          </p:cNvPicPr>
          <p:nvPr/>
        </p:nvPicPr>
        <p:blipFill>
          <a:blip r:embed="rId7" cstate="print"/>
          <a:srcRect l="34250" t="22700" r="27950" b="27950"/>
          <a:stretch>
            <a:fillRect/>
          </a:stretch>
        </p:blipFill>
        <p:spPr bwMode="auto">
          <a:xfrm>
            <a:off x="5868144" y="1988840"/>
            <a:ext cx="2520280" cy="2467774"/>
          </a:xfrm>
          <a:prstGeom prst="rect">
            <a:avLst/>
          </a:prstGeom>
          <a:noFill/>
        </p:spPr>
      </p:pic>
      <p:pic>
        <p:nvPicPr>
          <p:cNvPr id="7" name="Obrázok 6" descr="2itixoz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3933056"/>
            <a:ext cx="2924944" cy="29249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>
                <a:latin typeface="Snap ITC" pitchFamily="82" charset="0"/>
              </a:rPr>
              <a:t>nádejní športovci...  </a:t>
            </a:r>
            <a:endParaRPr lang="sk-SK" dirty="0">
              <a:latin typeface="Snap ITC" pitchFamily="82" charset="0"/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6907" t="21156" r="32109" b="29364"/>
          <a:stretch>
            <a:fillRect/>
          </a:stretch>
        </p:blipFill>
        <p:spPr bwMode="auto">
          <a:xfrm>
            <a:off x="5497417" y="3717032"/>
            <a:ext cx="343157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 cstate="print"/>
          <a:srcRect l="30121" t="31746" r="39757" b="43891"/>
          <a:stretch>
            <a:fillRect/>
          </a:stretch>
        </p:blipFill>
        <p:spPr bwMode="auto">
          <a:xfrm>
            <a:off x="5868144" y="1412776"/>
            <a:ext cx="3096344" cy="214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 cstate="print"/>
          <a:srcRect l="27759" t="28054" r="37395" b="33837"/>
          <a:stretch>
            <a:fillRect/>
          </a:stretch>
        </p:blipFill>
        <p:spPr bwMode="auto">
          <a:xfrm>
            <a:off x="179512" y="1340768"/>
            <a:ext cx="3024336" cy="264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7" cstate="print"/>
          <a:srcRect l="27168" t="12551" r="30307" b="15837"/>
          <a:stretch>
            <a:fillRect/>
          </a:stretch>
        </p:blipFill>
        <p:spPr bwMode="auto">
          <a:xfrm>
            <a:off x="395536" y="3789040"/>
            <a:ext cx="213796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8" cstate="print"/>
          <a:srcRect l="30121" t="31746" r="35032" b="35032"/>
          <a:stretch>
            <a:fillRect/>
          </a:stretch>
        </p:blipFill>
        <p:spPr bwMode="auto">
          <a:xfrm>
            <a:off x="2555776" y="3573016"/>
            <a:ext cx="311554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 descr="kosz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260648"/>
            <a:ext cx="1522859" cy="19579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8964488" cy="1143000"/>
          </a:xfrm>
        </p:spPr>
        <p:txBody>
          <a:bodyPr>
            <a:noAutofit/>
          </a:bodyPr>
          <a:lstStyle/>
          <a:p>
            <a:r>
              <a:rPr lang="sk-SK" sz="3200" dirty="0" smtClean="0">
                <a:solidFill>
                  <a:schemeClr val="bg1"/>
                </a:solidFill>
                <a:latin typeface="Snap ITC" pitchFamily="82" charset="0"/>
              </a:rPr>
              <a:t>Miestom novodobých architektov, výskumníkov, ochrancov prírody</a:t>
            </a:r>
            <a:r>
              <a:rPr lang="sk-SK" sz="3200" dirty="0" smtClean="0">
                <a:latin typeface="Snap ITC" pitchFamily="82" charset="0"/>
              </a:rPr>
              <a:t>... </a:t>
            </a:r>
            <a:endParaRPr lang="sk-SK" sz="3200" dirty="0">
              <a:latin typeface="Snap ITC" pitchFamily="82" charset="0"/>
            </a:endParaRPr>
          </a:p>
        </p:txBody>
      </p:sp>
      <p:pic>
        <p:nvPicPr>
          <p:cNvPr id="4" name="Picture 2" descr="D:\lenovo_ntb\Documents\ŠKOLA\1.rocnik\1.Ce trieda fotky\architekti\10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7419" t="-1733" r="8612" b="4759"/>
          <a:stretch>
            <a:fillRect/>
          </a:stretch>
        </p:blipFill>
        <p:spPr bwMode="auto">
          <a:xfrm>
            <a:off x="323528" y="1484784"/>
            <a:ext cx="2486856" cy="282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 cstate="print"/>
          <a:srcRect l="34256" t="25839" r="38576" b="29864"/>
          <a:stretch>
            <a:fillRect/>
          </a:stretch>
        </p:blipFill>
        <p:spPr bwMode="auto">
          <a:xfrm>
            <a:off x="3131840" y="1556792"/>
            <a:ext cx="331236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6" cstate="print"/>
          <a:srcRect l="34353" t="26578" r="38479" b="33555"/>
          <a:stretch>
            <a:fillRect/>
          </a:stretch>
        </p:blipFill>
        <p:spPr bwMode="auto">
          <a:xfrm>
            <a:off x="971600" y="3933056"/>
            <a:ext cx="23922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7" cstate="print"/>
          <a:srcRect l="30121" t="32484" r="36214" b="36509"/>
          <a:stretch>
            <a:fillRect/>
          </a:stretch>
        </p:blipFill>
        <p:spPr bwMode="auto">
          <a:xfrm>
            <a:off x="3635896" y="3041576"/>
            <a:ext cx="478101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 descr="globus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89465" y="980728"/>
            <a:ext cx="2154535" cy="21545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800" b="1" dirty="0" smtClean="0">
                <a:latin typeface="Snap ITC" pitchFamily="82" charset="0"/>
              </a:rPr>
              <a:t>  </a:t>
            </a:r>
            <a:r>
              <a:rPr lang="sk-SK" sz="2800" dirty="0" smtClean="0">
                <a:latin typeface="Snap ITC" pitchFamily="82" charset="0"/>
              </a:rPr>
              <a:t> </a:t>
            </a:r>
            <a:endParaRPr lang="sk-SK" sz="2800" dirty="0">
              <a:latin typeface="Snap ITC" pitchFamily="82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 l="34256" t="28793" r="37694" b="31341"/>
          <a:stretch>
            <a:fillRect/>
          </a:stretch>
        </p:blipFill>
        <p:spPr bwMode="auto">
          <a:xfrm>
            <a:off x="5004048" y="1377566"/>
            <a:ext cx="3731433" cy="464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 cstate="print"/>
          <a:srcRect l="34256" t="33222" r="39757" b="31341"/>
          <a:stretch>
            <a:fillRect/>
          </a:stretch>
        </p:blipFill>
        <p:spPr bwMode="auto">
          <a:xfrm rot="21091854">
            <a:off x="244886" y="1562139"/>
            <a:ext cx="3270363" cy="3567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obsahu 6"/>
          <p:cNvSpPr>
            <a:spLocks noGrp="1"/>
          </p:cNvSpPr>
          <p:nvPr>
            <p:ph idx="1"/>
          </p:nvPr>
        </p:nvSpPr>
        <p:spPr>
          <a:xfrm>
            <a:off x="683568" y="332656"/>
            <a:ext cx="8229600" cy="1080120"/>
          </a:xfrm>
        </p:spPr>
        <p:txBody>
          <a:bodyPr/>
          <a:lstStyle/>
          <a:p>
            <a:pPr algn="ctr">
              <a:buNone/>
            </a:pPr>
            <a:r>
              <a:rPr lang="sk-SK" dirty="0" smtClean="0">
                <a:latin typeface="Snap ITC" pitchFamily="82" charset="0"/>
              </a:rPr>
              <a:t>Škola je aj miestom radosti, poznania, nových zážitkov.</a:t>
            </a:r>
            <a:endParaRPr lang="sk-SK" dirty="0">
              <a:latin typeface="Snap ITC" pitchFamily="82" charset="0"/>
            </a:endParaRPr>
          </a:p>
        </p:txBody>
      </p:sp>
      <p:pic>
        <p:nvPicPr>
          <p:cNvPr id="8" name="Picture 4" descr="0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62935">
            <a:off x="1305224" y="2941002"/>
            <a:ext cx="4769657" cy="357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ok 8" descr="278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260648"/>
            <a:ext cx="1368152" cy="13159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5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/>
          </a:bodyPr>
          <a:lstStyle/>
          <a:p>
            <a:r>
              <a:rPr lang="sk-SK" sz="3200" b="1" dirty="0" smtClean="0">
                <a:latin typeface="Monotype Corsiva" pitchFamily="66" charset="0"/>
              </a:rPr>
              <a:t>Miestom, kde sa niekoľko rokov pokúšame z drobcov </a:t>
            </a:r>
            <a:br>
              <a:rPr lang="sk-SK" sz="3200" b="1" dirty="0" smtClean="0">
                <a:latin typeface="Monotype Corsiva" pitchFamily="66" charset="0"/>
              </a:rPr>
            </a:br>
            <a:r>
              <a:rPr lang="sk-SK" sz="3200" b="1" dirty="0" smtClean="0">
                <a:latin typeface="Monotype Corsiva" pitchFamily="66" charset="0"/>
              </a:rPr>
              <a:t>vychovať človeka so srdcom,</a:t>
            </a:r>
            <a:endParaRPr lang="sk-SK" sz="3200" dirty="0"/>
          </a:p>
        </p:txBody>
      </p:sp>
      <p:sp>
        <p:nvSpPr>
          <p:cNvPr id="7" name="Zástupný symbol obsahu 6"/>
          <p:cNvSpPr>
            <a:spLocks noGrp="1"/>
          </p:cNvSpPr>
          <p:nvPr>
            <p:ph idx="1"/>
          </p:nvPr>
        </p:nvSpPr>
        <p:spPr>
          <a:xfrm>
            <a:off x="323528" y="5301208"/>
            <a:ext cx="8568952" cy="1296144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sk-SK" b="1" dirty="0" smtClean="0">
                <a:latin typeface="Monotype Corsiva" pitchFamily="66" charset="0"/>
              </a:rPr>
              <a:t>ktorý  </a:t>
            </a:r>
            <a:r>
              <a:rPr lang="sk-SK" b="1" i="1" dirty="0" smtClean="0">
                <a:latin typeface="Monotype Corsiva" pitchFamily="66" charset="0"/>
              </a:rPr>
              <a:t>počíta príklady,</a:t>
            </a:r>
            <a:r>
              <a:rPr lang="sk-SK" b="1" dirty="0" smtClean="0">
                <a:latin typeface="Monotype Corsiva" pitchFamily="66" charset="0"/>
              </a:rPr>
              <a:t> </a:t>
            </a:r>
            <a:r>
              <a:rPr lang="sk-SK" b="1" i="1" dirty="0" smtClean="0">
                <a:latin typeface="Monotype Corsiva" pitchFamily="66" charset="0"/>
              </a:rPr>
              <a:t>kreslí grafy, vysvetľuje javy,</a:t>
            </a:r>
            <a:r>
              <a:rPr lang="sk-SK" b="1" dirty="0" smtClean="0">
                <a:latin typeface="Monotype Corsiva" pitchFamily="66" charset="0"/>
              </a:rPr>
              <a:t> </a:t>
            </a:r>
          </a:p>
          <a:p>
            <a:pPr algn="ctr">
              <a:buNone/>
            </a:pPr>
            <a:r>
              <a:rPr lang="sk-SK" b="1" i="1" dirty="0" smtClean="0">
                <a:latin typeface="Monotype Corsiva" pitchFamily="66" charset="0"/>
              </a:rPr>
              <a:t>recituje úryvky,</a:t>
            </a:r>
            <a:r>
              <a:rPr lang="sk-SK" b="1" dirty="0" smtClean="0">
                <a:latin typeface="Monotype Corsiva" pitchFamily="66" charset="0"/>
              </a:rPr>
              <a:t>   </a:t>
            </a:r>
            <a:r>
              <a:rPr lang="sk-SK" b="1" i="1" dirty="0" smtClean="0">
                <a:latin typeface="Monotype Corsiva" pitchFamily="66" charset="0"/>
              </a:rPr>
              <a:t>prekladá vety, dáva góly a má ľudskú dušu. </a:t>
            </a:r>
            <a:r>
              <a:rPr lang="sk-SK" dirty="0" smtClean="0"/>
              <a:t> </a:t>
            </a:r>
            <a:endParaRPr lang="sk-SK" dirty="0"/>
          </a:p>
        </p:txBody>
      </p:sp>
      <p:pic>
        <p:nvPicPr>
          <p:cNvPr id="8" name="Picture 4" descr="058"/>
          <p:cNvPicPr>
            <a:picLocks noChangeAspect="1" noChangeArrowheads="1"/>
          </p:cNvPicPr>
          <p:nvPr/>
        </p:nvPicPr>
        <p:blipFill>
          <a:blip r:embed="rId4" cstate="print"/>
          <a:srcRect t="24833" r="27127"/>
          <a:stretch>
            <a:fillRect/>
          </a:stretch>
        </p:blipFill>
        <p:spPr bwMode="auto">
          <a:xfrm>
            <a:off x="137366" y="1340768"/>
            <a:ext cx="3563066" cy="2756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 l="29734" t="32219" r="37127" b="35562"/>
          <a:stretch>
            <a:fillRect/>
          </a:stretch>
        </p:blipFill>
        <p:spPr bwMode="auto">
          <a:xfrm>
            <a:off x="590986" y="1772816"/>
            <a:ext cx="3853225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Obrázok 9" descr="deti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12360" y="692696"/>
            <a:ext cx="1199189" cy="153076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 l="27168" t="31086" r="23220" b="29048"/>
          <a:stretch>
            <a:fillRect/>
          </a:stretch>
        </p:blipFill>
        <p:spPr bwMode="auto">
          <a:xfrm>
            <a:off x="4355976" y="1700808"/>
            <a:ext cx="3664624" cy="282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2" descr="E:\BIBKA\29062011924.jp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l="2000" t="4921"/>
          <a:stretch>
            <a:fillRect/>
          </a:stretch>
        </p:blipFill>
        <p:spPr bwMode="auto">
          <a:xfrm>
            <a:off x="4427984" y="1916832"/>
            <a:ext cx="4457248" cy="32403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  <a:softEdge rad="127000"/>
          </a:effectLst>
          <a:scene3d>
            <a:camera prst="orthographicFront"/>
            <a:lightRig rig="threePt" dir="t">
              <a:rot lat="0" lon="0" rev="2700000"/>
            </a:lightRig>
          </a:scene3d>
          <a:sp3d/>
        </p:spPr>
      </p:pic>
    </p:spTree>
    <p:custDataLst>
      <p:tags r:id="rId1"/>
    </p:custDataLst>
  </p:cSld>
  <p:clrMapOvr>
    <a:masterClrMapping/>
  </p:clrMapOvr>
  <p:transition advTm="27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skola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t="11711"/>
          <a:stretch>
            <a:fillRect/>
          </a:stretch>
        </p:blipFill>
        <p:spPr>
          <a:xfrm>
            <a:off x="395536" y="260648"/>
            <a:ext cx="8136904" cy="5831803"/>
          </a:xfrm>
          <a:effectLst>
            <a:softEdge rad="317500"/>
          </a:effectLst>
        </p:spPr>
      </p:pic>
      <p:pic>
        <p:nvPicPr>
          <p:cNvPr id="8" name="Obrázok 7" descr="bezec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3212976"/>
            <a:ext cx="2609850" cy="2295525"/>
          </a:xfrm>
          <a:prstGeom prst="rect">
            <a:avLst/>
          </a:prstGeom>
        </p:spPr>
      </p:pic>
      <p:pic>
        <p:nvPicPr>
          <p:cNvPr id="10" name="Give Me Love by Ed Sheeran _ Piano Cover by Josh Airy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8244408" y="602128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476672"/>
            <a:ext cx="8496944" cy="589411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sk-SK" b="1" i="1" dirty="0" smtClean="0"/>
              <a:t>	</a:t>
            </a:r>
          </a:p>
          <a:p>
            <a:pPr algn="ctr">
              <a:buNone/>
            </a:pPr>
            <a:endParaRPr lang="sk-SK" b="1" i="1" dirty="0" smtClean="0"/>
          </a:p>
          <a:p>
            <a:pPr algn="ctr">
              <a:buNone/>
            </a:pPr>
            <a:endParaRPr lang="sk-SK" sz="5100" b="1" i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sk-SK" sz="5100" b="1" i="1" dirty="0" smtClean="0">
                <a:solidFill>
                  <a:schemeClr val="bg1"/>
                </a:solidFill>
                <a:latin typeface="Monotype Corsiva" pitchFamily="66" charset="0"/>
              </a:rPr>
              <a:t>„Skloniť</a:t>
            </a:r>
            <a:r>
              <a:rPr lang="sk-SK" sz="51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sk-SK" sz="5100" b="1" i="1" dirty="0" smtClean="0">
                <a:solidFill>
                  <a:schemeClr val="bg1"/>
                </a:solidFill>
                <a:latin typeface="Monotype Corsiva" pitchFamily="66" charset="0"/>
              </a:rPr>
              <a:t>sa treba k práci, </a:t>
            </a:r>
            <a:r>
              <a:rPr lang="sk-SK" sz="5100" b="1" dirty="0" smtClean="0">
                <a:solidFill>
                  <a:schemeClr val="bg1"/>
                </a:solidFill>
                <a:latin typeface="Monotype Corsiva" pitchFamily="66" charset="0"/>
              </a:rPr>
              <a:t>č</a:t>
            </a:r>
            <a:r>
              <a:rPr lang="sk-SK" sz="5100" b="1" i="1" dirty="0" smtClean="0">
                <a:solidFill>
                  <a:schemeClr val="bg1"/>
                </a:solidFill>
                <a:latin typeface="Monotype Corsiva" pitchFamily="66" charset="0"/>
              </a:rPr>
              <a:t>o dáva ľuďom chlieb.</a:t>
            </a:r>
            <a:endParaRPr lang="sk-SK" sz="51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sk-SK" sz="5100" b="1" i="1" dirty="0" smtClean="0">
                <a:solidFill>
                  <a:schemeClr val="bg1"/>
                </a:solidFill>
                <a:latin typeface="Monotype Corsiva" pitchFamily="66" charset="0"/>
              </a:rPr>
              <a:t>	Hlbšie sa však treba skloniť</a:t>
            </a:r>
            <a:r>
              <a:rPr lang="sk-SK" sz="51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sk-SK" sz="5100" b="1" i="1" dirty="0" smtClean="0">
                <a:solidFill>
                  <a:schemeClr val="bg1"/>
                </a:solidFill>
                <a:latin typeface="Monotype Corsiva" pitchFamily="66" charset="0"/>
              </a:rPr>
              <a:t>k matkám, </a:t>
            </a:r>
            <a:r>
              <a:rPr lang="sk-SK" sz="5100" b="1" dirty="0" smtClean="0">
                <a:solidFill>
                  <a:schemeClr val="bg1"/>
                </a:solidFill>
                <a:latin typeface="Monotype Corsiva" pitchFamily="66" charset="0"/>
              </a:rPr>
              <a:t>č</a:t>
            </a:r>
            <a:r>
              <a:rPr lang="sk-SK" sz="5100" b="1" i="1" dirty="0" smtClean="0">
                <a:solidFill>
                  <a:schemeClr val="bg1"/>
                </a:solidFill>
                <a:latin typeface="Monotype Corsiva" pitchFamily="66" charset="0"/>
              </a:rPr>
              <a:t>o dali život deťom.</a:t>
            </a:r>
            <a:endParaRPr lang="sk-SK" sz="51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sk-SK" sz="5100" b="1" i="1" dirty="0" smtClean="0">
                <a:solidFill>
                  <a:schemeClr val="bg1"/>
                </a:solidFill>
                <a:latin typeface="Monotype Corsiva" pitchFamily="66" charset="0"/>
              </a:rPr>
              <a:t>	Ale najhlbšie k u</a:t>
            </a:r>
            <a:r>
              <a:rPr lang="sk-SK" sz="5100" b="1" dirty="0" smtClean="0">
                <a:solidFill>
                  <a:schemeClr val="bg1"/>
                </a:solidFill>
                <a:latin typeface="Monotype Corsiva" pitchFamily="66" charset="0"/>
              </a:rPr>
              <a:t>č</a:t>
            </a:r>
            <a:r>
              <a:rPr lang="sk-SK" sz="5100" b="1" i="1" dirty="0" smtClean="0">
                <a:solidFill>
                  <a:schemeClr val="bg1"/>
                </a:solidFill>
                <a:latin typeface="Monotype Corsiva" pitchFamily="66" charset="0"/>
              </a:rPr>
              <a:t>iteľom, </a:t>
            </a:r>
            <a:r>
              <a:rPr lang="sk-SK" sz="5100" b="1" dirty="0" smtClean="0">
                <a:solidFill>
                  <a:schemeClr val="bg1"/>
                </a:solidFill>
                <a:latin typeface="Monotype Corsiva" pitchFamily="66" charset="0"/>
              </a:rPr>
              <a:t>č</a:t>
            </a:r>
            <a:r>
              <a:rPr lang="sk-SK" sz="5100" b="1" i="1" dirty="0" smtClean="0">
                <a:solidFill>
                  <a:schemeClr val="bg1"/>
                </a:solidFill>
                <a:latin typeface="Monotype Corsiva" pitchFamily="66" charset="0"/>
              </a:rPr>
              <a:t>o z bytosti  vychovali  </a:t>
            </a:r>
            <a:r>
              <a:rPr lang="sk-SK" sz="5100" b="1" dirty="0" smtClean="0">
                <a:solidFill>
                  <a:schemeClr val="bg1"/>
                </a:solidFill>
                <a:latin typeface="Monotype Corsiva" pitchFamily="66" charset="0"/>
              </a:rPr>
              <a:t>č</a:t>
            </a:r>
            <a:r>
              <a:rPr lang="sk-SK" sz="5100" b="1" i="1" dirty="0" smtClean="0">
                <a:solidFill>
                  <a:schemeClr val="bg1"/>
                </a:solidFill>
                <a:latin typeface="Monotype Corsiva" pitchFamily="66" charset="0"/>
              </a:rPr>
              <a:t>loveka,</a:t>
            </a:r>
            <a:r>
              <a:rPr lang="sk-SK" sz="51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</a:p>
          <a:p>
            <a:pPr algn="ctr">
              <a:buNone/>
            </a:pPr>
            <a:r>
              <a:rPr lang="sk-SK" sz="5100" b="1" i="1" dirty="0" smtClean="0">
                <a:solidFill>
                  <a:schemeClr val="bg1"/>
                </a:solidFill>
                <a:latin typeface="Monotype Corsiva" pitchFamily="66" charset="0"/>
              </a:rPr>
              <a:t>	lebo je ľahšie  </a:t>
            </a:r>
            <a:r>
              <a:rPr lang="sk-SK" sz="5100" b="1" i="1" smtClean="0">
                <a:solidFill>
                  <a:schemeClr val="bg1"/>
                </a:solidFill>
                <a:latin typeface="Monotype Corsiva" pitchFamily="66" charset="0"/>
              </a:rPr>
              <a:t>vrch </a:t>
            </a:r>
            <a:r>
              <a:rPr lang="sk-SK" sz="5100" b="1" i="1" smtClean="0">
                <a:solidFill>
                  <a:schemeClr val="bg1"/>
                </a:solidFill>
                <a:latin typeface="Monotype Corsiva" pitchFamily="66" charset="0"/>
              </a:rPr>
              <a:t> preniesť</a:t>
            </a:r>
            <a:r>
              <a:rPr lang="sk-SK" sz="5100" b="1" i="1" dirty="0" smtClean="0">
                <a:solidFill>
                  <a:schemeClr val="bg1"/>
                </a:solidFill>
                <a:latin typeface="Monotype Corsiva" pitchFamily="66" charset="0"/>
              </a:rPr>
              <a:t>, rieku zahata</a:t>
            </a:r>
            <a:r>
              <a:rPr lang="sk-SK" sz="5100" b="1" dirty="0" smtClean="0">
                <a:solidFill>
                  <a:schemeClr val="bg1"/>
                </a:solidFill>
                <a:latin typeface="Monotype Corsiva" pitchFamily="66" charset="0"/>
              </a:rPr>
              <a:t>ť</a:t>
            </a:r>
            <a:r>
              <a:rPr lang="sk-SK" sz="5100" b="1" i="1" dirty="0" smtClean="0">
                <a:solidFill>
                  <a:schemeClr val="bg1"/>
                </a:solidFill>
                <a:latin typeface="Monotype Corsiva" pitchFamily="66" charset="0"/>
              </a:rPr>
              <a:t>, prinúti</a:t>
            </a:r>
            <a:r>
              <a:rPr lang="sk-SK" sz="5100" b="1" dirty="0" smtClean="0">
                <a:solidFill>
                  <a:schemeClr val="bg1"/>
                </a:solidFill>
                <a:latin typeface="Monotype Corsiva" pitchFamily="66" charset="0"/>
              </a:rPr>
              <a:t>ť </a:t>
            </a:r>
            <a:r>
              <a:rPr lang="sk-SK" sz="5100" b="1" i="1" dirty="0" smtClean="0">
                <a:solidFill>
                  <a:schemeClr val="bg1"/>
                </a:solidFill>
                <a:latin typeface="Monotype Corsiva" pitchFamily="66" charset="0"/>
              </a:rPr>
              <a:t>ju </a:t>
            </a:r>
            <a:r>
              <a:rPr lang="sk-SK" sz="5100" b="1" i="1" smtClean="0">
                <a:solidFill>
                  <a:schemeClr val="bg1"/>
                </a:solidFill>
                <a:latin typeface="Monotype Corsiva" pitchFamily="66" charset="0"/>
              </a:rPr>
              <a:t>proti </a:t>
            </a:r>
            <a:r>
              <a:rPr lang="sk-SK" sz="5100" b="1" i="1" smtClean="0">
                <a:solidFill>
                  <a:schemeClr val="bg1"/>
                </a:solidFill>
                <a:latin typeface="Monotype Corsiva" pitchFamily="66" charset="0"/>
              </a:rPr>
              <a:t> prúdu  tiecť</a:t>
            </a:r>
            <a:r>
              <a:rPr lang="sk-SK" sz="5100" b="1" i="1" dirty="0" smtClean="0">
                <a:solidFill>
                  <a:schemeClr val="bg1"/>
                </a:solidFill>
                <a:latin typeface="Monotype Corsiva" pitchFamily="66" charset="0"/>
              </a:rPr>
              <a:t>,</a:t>
            </a:r>
            <a:endParaRPr lang="sk-SK" sz="51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sk-SK" sz="5100" b="1" i="1" dirty="0" smtClean="0">
                <a:solidFill>
                  <a:schemeClr val="bg1"/>
                </a:solidFill>
                <a:latin typeface="Monotype Corsiva" pitchFamily="66" charset="0"/>
              </a:rPr>
              <a:t>	ako vychovať</a:t>
            </a:r>
            <a:r>
              <a:rPr lang="sk-SK" sz="5100" b="1" dirty="0" smtClean="0">
                <a:solidFill>
                  <a:schemeClr val="bg1"/>
                </a:solidFill>
                <a:latin typeface="Monotype Corsiva" pitchFamily="66" charset="0"/>
              </a:rPr>
              <a:t> č</a:t>
            </a:r>
            <a:r>
              <a:rPr lang="sk-SK" sz="5100" b="1" i="1" dirty="0" smtClean="0">
                <a:solidFill>
                  <a:schemeClr val="bg1"/>
                </a:solidFill>
                <a:latin typeface="Monotype Corsiva" pitchFamily="66" charset="0"/>
              </a:rPr>
              <a:t>loveka so srdcom a dušou ľudskou.“</a:t>
            </a:r>
            <a:endParaRPr lang="sk-SK" sz="51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>
              <a:buNone/>
            </a:pPr>
            <a:r>
              <a:rPr lang="sk-SK" sz="5100" b="1" i="1" dirty="0" smtClean="0">
                <a:solidFill>
                  <a:schemeClr val="bg1"/>
                </a:solidFill>
                <a:latin typeface="Monotype Corsiva" pitchFamily="66" charset="0"/>
              </a:rPr>
              <a:t>                                                               J. A. Komenský</a:t>
            </a:r>
            <a:endParaRPr lang="sk-SK" sz="51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>
              <a:buNone/>
            </a:pPr>
            <a:endParaRPr lang="sk-SK" sz="4200" dirty="0"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4871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Použité zdroje: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sk-SK" sz="1400" dirty="0" smtClean="0">
                <a:hlinkClick r:id="rId3"/>
              </a:rPr>
              <a:t>http://www.stockphotos.sk/image.php?img_id=5993910&amp;img_type=1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4"/>
              </a:rPr>
              <a:t>http://www.darujkvet.sk/kvet/ruza/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5"/>
              </a:rPr>
              <a:t>http://obrazky.4ever.sk/tag/15628/ihrisko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6"/>
              </a:rPr>
              <a:t>http://www.dckvietok.com/nastenkaP.php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7"/>
              </a:rPr>
              <a:t>http://bgfons.com/download/2847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8"/>
              </a:rPr>
              <a:t>http://www.zsmosbb.eu/index1.html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9"/>
              </a:rPr>
              <a:t>http://www.stockphotos.sk/image.php?img_id=11416619&amp;img_type=1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10"/>
              </a:rPr>
              <a:t>http://www.imitrade.sk/reklamne-predmety/libero-a6-pozn-blok-a6-gul-pero-cervena_87448/#prettyPhoto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11"/>
              </a:rPr>
              <a:t>http://www.postoy.sk/kalendar_jubilant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12"/>
              </a:rPr>
              <a:t>http://www.personal.psu.edu/users/c/d/cdw5165/ART003/project2/images/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13"/>
              </a:rPr>
              <a:t>http://wpl-teens.winnipeg.ca/views/blog.cfm?blog_id=412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14"/>
              </a:rPr>
              <a:t>http://www.zslieskovec.edu.sk/ziaci3.htm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15"/>
              </a:rPr>
              <a:t>http://www.wswfit.com.pl/studia/specjalizacje/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16"/>
              </a:rPr>
              <a:t>http://www.gify.nou.cz/SKOLA.htm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17"/>
              </a:rPr>
              <a:t>http://zs4malacky.edupage.org/news/?zac=60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18"/>
              </a:rPr>
              <a:t>http://sokolova.wbl.sk/mapa.htm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19"/>
              </a:rPr>
              <a:t>http://materskaskola-pruske.webnode.sk/akcie-ms/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20"/>
              </a:rPr>
              <a:t>http://ozlucsecovce.wep.sk/</a:t>
            </a:r>
            <a:endParaRPr lang="sk-SK" sz="1400" dirty="0" smtClean="0"/>
          </a:p>
          <a:p>
            <a:pPr>
              <a:buNone/>
            </a:pPr>
            <a:r>
              <a:rPr lang="sk-SK" sz="1400" dirty="0" smtClean="0">
                <a:hlinkClick r:id="rId21"/>
              </a:rPr>
              <a:t>http://www.hovawart.sk/pages/vystavy.htm</a:t>
            </a:r>
            <a:endParaRPr lang="sk-SK" sz="1400" dirty="0" smtClean="0"/>
          </a:p>
          <a:p>
            <a:pPr algn="ctr">
              <a:buNone/>
            </a:pPr>
            <a:r>
              <a:rPr lang="sk-SK" sz="3500" dirty="0" smtClean="0"/>
              <a:t>ĎAKUJEME ZA POZORNOSŤ</a:t>
            </a:r>
          </a:p>
          <a:p>
            <a:pPr>
              <a:buNone/>
            </a:pPr>
            <a:endParaRPr lang="sk-SK" sz="1600" dirty="0" smtClean="0"/>
          </a:p>
          <a:p>
            <a:pPr>
              <a:buNone/>
            </a:pPr>
            <a:endParaRPr lang="sk-SK" sz="1600" dirty="0" smtClean="0"/>
          </a:p>
          <a:p>
            <a:pPr>
              <a:buNone/>
            </a:pPr>
            <a:endParaRPr lang="sk-SK" sz="1600" dirty="0" smtClean="0"/>
          </a:p>
          <a:p>
            <a:pPr>
              <a:buNone/>
            </a:pPr>
            <a:endParaRPr lang="sk-SK" sz="1600" dirty="0" smtClean="0"/>
          </a:p>
          <a:p>
            <a:pPr>
              <a:buNone/>
            </a:pPr>
            <a:endParaRPr lang="sk-SK" sz="1600" dirty="0" smtClean="0"/>
          </a:p>
          <a:p>
            <a:pPr>
              <a:buNone/>
            </a:pPr>
            <a:endParaRPr lang="sk-SK" sz="1600" dirty="0" smtClean="0"/>
          </a:p>
          <a:p>
            <a:pPr>
              <a:buNone/>
            </a:pPr>
            <a:endParaRPr lang="sk-SK" sz="1600" dirty="0"/>
          </a:p>
        </p:txBody>
      </p:sp>
    </p:spTree>
  </p:cSld>
  <p:clrMapOvr>
    <a:masterClrMapping/>
  </p:clrMapOvr>
  <p:transition advTm="380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2400" cy="1362075"/>
          </a:xfrm>
        </p:spPr>
        <p:txBody>
          <a:bodyPr>
            <a:normAutofit/>
          </a:bodyPr>
          <a:lstStyle/>
          <a:p>
            <a:r>
              <a:rPr lang="sk-SK" sz="3200" dirty="0" smtClean="0">
                <a:solidFill>
                  <a:srgbClr val="C00000"/>
                </a:solidFill>
                <a:latin typeface="Snap ITC" pitchFamily="82" charset="0"/>
              </a:rPr>
              <a:t>Škola je hrdá na názov, ktorý nesie:</a:t>
            </a:r>
            <a:endParaRPr lang="sk-SK" sz="3200" dirty="0">
              <a:solidFill>
                <a:srgbClr val="C00000"/>
              </a:solidFill>
              <a:latin typeface="Snap ITC" pitchFamily="82" charset="0"/>
            </a:endParaRPr>
          </a:p>
        </p:txBody>
      </p:sp>
      <p:sp>
        <p:nvSpPr>
          <p:cNvPr id="7" name="Zástupný symbol textu 6"/>
          <p:cNvSpPr>
            <a:spLocks noGrp="1"/>
          </p:cNvSpPr>
          <p:nvPr>
            <p:ph type="body" idx="1"/>
          </p:nvPr>
        </p:nvSpPr>
        <p:spPr>
          <a:xfrm>
            <a:off x="683568" y="4725144"/>
            <a:ext cx="7772400" cy="1500187"/>
          </a:xfrm>
        </p:spPr>
        <p:txBody>
          <a:bodyPr>
            <a:normAutofit/>
          </a:bodyPr>
          <a:lstStyle/>
          <a:p>
            <a:r>
              <a:rPr lang="sk-SK" sz="2800" dirty="0" smtClean="0">
                <a:solidFill>
                  <a:srgbClr val="C00000"/>
                </a:solidFill>
                <a:latin typeface="Snap ITC" pitchFamily="82" charset="0"/>
              </a:rPr>
              <a:t>Základná škola Alexandra Dubčeka</a:t>
            </a:r>
            <a:endParaRPr lang="sk-SK" sz="2800" dirty="0">
              <a:solidFill>
                <a:srgbClr val="C00000"/>
              </a:solidFill>
              <a:latin typeface="Snap ITC" pitchFamily="82" charset="0"/>
            </a:endParaRPr>
          </a:p>
        </p:txBody>
      </p:sp>
      <p:pic>
        <p:nvPicPr>
          <p:cNvPr id="1026" name="Picture 2" descr="E:\20.rokov školy\dubcek 00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96752"/>
            <a:ext cx="4071938" cy="305276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7" name="Picture 3" descr="E:\fotky dubcek\nazov skoly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2564904"/>
            <a:ext cx="4681728" cy="3218688"/>
          </a:xfrm>
          <a:prstGeom prst="rect">
            <a:avLst/>
          </a:prstGeom>
          <a:noFill/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p:transition spd="med" advTm="1326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332656"/>
            <a:ext cx="8913168" cy="1143000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Snap ITC" pitchFamily="82" charset="0"/>
              </a:rPr>
              <a:t> </a:t>
            </a:r>
            <a:r>
              <a:rPr lang="sk-SK" sz="4000" dirty="0" smtClean="0">
                <a:solidFill>
                  <a:srgbClr val="FF0000"/>
                </a:solidFill>
                <a:latin typeface="Snap ITC" pitchFamily="82" charset="0"/>
              </a:rPr>
              <a:t>Práve u nás našli spomienky na </a:t>
            </a:r>
            <a:r>
              <a:rPr lang="sk-SK" sz="4000" dirty="0" err="1" smtClean="0">
                <a:solidFill>
                  <a:srgbClr val="FF0000"/>
                </a:solidFill>
                <a:latin typeface="Snap ITC" pitchFamily="82" charset="0"/>
              </a:rPr>
              <a:t>A.Dubčeka</a:t>
            </a:r>
            <a:r>
              <a:rPr lang="sk-SK" sz="4000" dirty="0" smtClean="0">
                <a:solidFill>
                  <a:srgbClr val="FF0000"/>
                </a:solidFill>
                <a:latin typeface="Snap ITC" pitchFamily="82" charset="0"/>
              </a:rPr>
              <a:t> svoje miesto</a:t>
            </a:r>
            <a:endParaRPr lang="sk-SK" sz="4000" dirty="0">
              <a:solidFill>
                <a:srgbClr val="FF0000"/>
              </a:solidFill>
              <a:latin typeface="Snap ITC" pitchFamily="82" charset="0"/>
            </a:endParaRPr>
          </a:p>
        </p:txBody>
      </p:sp>
      <p:pic>
        <p:nvPicPr>
          <p:cNvPr id="1026" name="Picture 2" descr="E:\20.rokov školy\P105089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 l="20169" t="8587" r="8236" b="726"/>
          <a:stretch>
            <a:fillRect/>
          </a:stretch>
        </p:blipFill>
        <p:spPr bwMode="auto">
          <a:xfrm>
            <a:off x="0" y="1700213"/>
            <a:ext cx="3995738" cy="379571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9" name="Picture 5" descr="E:\20.rokov školy\P1050892.JPG"/>
          <p:cNvPicPr>
            <a:picLocks noChangeAspect="1" noChangeArrowheads="1"/>
          </p:cNvPicPr>
          <p:nvPr/>
        </p:nvPicPr>
        <p:blipFill>
          <a:blip r:embed="rId5" cstate="print"/>
          <a:srcRect l="9051" t="5901"/>
          <a:stretch>
            <a:fillRect/>
          </a:stretch>
        </p:blipFill>
        <p:spPr bwMode="auto">
          <a:xfrm>
            <a:off x="3995936" y="1628800"/>
            <a:ext cx="4355976" cy="33801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E:\20.rokov školy\P1050898.JPG"/>
          <p:cNvPicPr>
            <a:picLocks noChangeAspect="1" noChangeArrowheads="1"/>
          </p:cNvPicPr>
          <p:nvPr/>
        </p:nvPicPr>
        <p:blipFill>
          <a:blip r:embed="rId6" cstate="print"/>
          <a:srcRect l="15350" t="5901"/>
          <a:stretch>
            <a:fillRect/>
          </a:stretch>
        </p:blipFill>
        <p:spPr bwMode="auto">
          <a:xfrm>
            <a:off x="4499992" y="2708920"/>
            <a:ext cx="4466329" cy="3723697"/>
          </a:xfrm>
          <a:prstGeom prst="rect">
            <a:avLst/>
          </a:prstGeom>
          <a:noFill/>
          <a:effectLst>
            <a:softEdge rad="127000"/>
          </a:effectLst>
        </p:spPr>
      </p:pic>
    </p:spTree>
    <p:custDataLst>
      <p:tags r:id="rId1"/>
    </p:custDataLst>
  </p:cSld>
  <p:clrMapOvr>
    <a:masterClrMapping/>
  </p:clrMapOvr>
  <p:transition advTm="1240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/>
          <a:lstStyle/>
          <a:p>
            <a:pPr algn="l"/>
            <a:r>
              <a:rPr lang="sk-SK" dirty="0" smtClean="0">
                <a:latin typeface="Snap ITC" pitchFamily="82" charset="0"/>
              </a:rPr>
              <a:t>Prišli medzi nás...  </a:t>
            </a:r>
            <a:endParaRPr lang="sk-SK" dirty="0">
              <a:latin typeface="Snap ITC" pitchFamily="82" charset="0"/>
            </a:endParaRPr>
          </a:p>
        </p:txBody>
      </p:sp>
      <p:pic>
        <p:nvPicPr>
          <p:cNvPr id="2051" name="Picture 3" descr="E:\fotky dubcek\nazov skoly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708920"/>
            <a:ext cx="2341300" cy="314403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2" name="Picture 4" descr="D:\lenovo_ntb\Pictures\20.vyrocie\martin-fronc-clanok.jpg"/>
          <p:cNvPicPr>
            <a:picLocks noChangeAspect="1" noChangeArrowheads="1"/>
          </p:cNvPicPr>
          <p:nvPr/>
        </p:nvPicPr>
        <p:blipFill>
          <a:blip r:embed="rId5" cstate="print"/>
          <a:srcRect l="41555" b="9845"/>
          <a:stretch>
            <a:fillRect/>
          </a:stretch>
        </p:blipFill>
        <p:spPr bwMode="auto">
          <a:xfrm>
            <a:off x="467544" y="1484784"/>
            <a:ext cx="1996902" cy="231355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3" name="Picture 5" descr="D:\lenovo_ntb\Pictures\20.vyrocie\pomajbo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20233" t="1095"/>
          <a:stretch>
            <a:fillRect/>
          </a:stretch>
        </p:blipFill>
        <p:spPr bwMode="auto">
          <a:xfrm rot="737140">
            <a:off x="6676173" y="1111088"/>
            <a:ext cx="2088077" cy="172819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Obrázok 9" descr="Kveta-Horvathova--Bude-varit-v-STV-.jpg"/>
          <p:cNvPicPr>
            <a:picLocks noChangeAspect="1"/>
          </p:cNvPicPr>
          <p:nvPr/>
        </p:nvPicPr>
        <p:blipFill>
          <a:blip r:embed="rId7" cstate="print"/>
          <a:srcRect b="42650"/>
          <a:stretch>
            <a:fillRect/>
          </a:stretch>
        </p:blipFill>
        <p:spPr>
          <a:xfrm>
            <a:off x="683568" y="3717032"/>
            <a:ext cx="2376264" cy="223224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5" name="Picture 7" descr="http://ipravda.sk/res/2009/10/09/thumbs/37927-oldo-hlavacek-clanok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r="8316" b="1206"/>
          <a:stretch>
            <a:fillRect/>
          </a:stretch>
        </p:blipFill>
        <p:spPr bwMode="auto">
          <a:xfrm>
            <a:off x="2987824" y="4005064"/>
            <a:ext cx="2319910" cy="18722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Obrázok 7" descr="michal_kovac_exprezident_10_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15816" y="1628800"/>
            <a:ext cx="1728192" cy="2364621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</p:cSld>
  <p:clrMapOvr>
    <a:masterClrMapping/>
  </p:clrMapOvr>
  <p:transition spd="med" advTm="19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FFFF00"/>
                </a:solidFill>
                <a:latin typeface="Snap ITC" pitchFamily="82" charset="0"/>
              </a:rPr>
              <a:t>Do lavíc zasadli stovky žiakov... </a:t>
            </a:r>
            <a:endParaRPr lang="sk-SK" dirty="0">
              <a:solidFill>
                <a:srgbClr val="FFFF00"/>
              </a:solidFill>
              <a:latin typeface="Snap ITC" pitchFamily="82" charset="0"/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-11360" y="5528989"/>
            <a:ext cx="9155360" cy="13290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3600" dirty="0" smtClean="0">
                <a:solidFill>
                  <a:srgbClr val="FF0000"/>
                </a:solidFill>
                <a:latin typeface="Snap ITC" pitchFamily="82" charset="0"/>
              </a:rPr>
              <a:t>	</a:t>
            </a:r>
            <a:endParaRPr lang="sk-SK" sz="3600" dirty="0"/>
          </a:p>
        </p:txBody>
      </p:sp>
      <p:pic>
        <p:nvPicPr>
          <p:cNvPr id="4099" name="Picture 3" descr="E:\20.rokov školy\P10605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268760"/>
            <a:ext cx="3779912" cy="28349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Obrázok 8" descr="ZSDubceka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340768"/>
            <a:ext cx="3851920" cy="272913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 l="36618" t="30269" r="37395" b="43891"/>
          <a:stretch>
            <a:fillRect/>
          </a:stretch>
        </p:blipFill>
        <p:spPr bwMode="auto">
          <a:xfrm>
            <a:off x="251520" y="3861048"/>
            <a:ext cx="3600400" cy="286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 l="33665" t="35437" r="35623" b="37247"/>
          <a:stretch>
            <a:fillRect/>
          </a:stretch>
        </p:blipFill>
        <p:spPr bwMode="auto">
          <a:xfrm>
            <a:off x="4499992" y="4005064"/>
            <a:ext cx="37444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Obrázok 9" descr="108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50708" y="4702513"/>
            <a:ext cx="1293292" cy="21554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477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chemeClr val="bg1"/>
                </a:solidFill>
                <a:latin typeface="Snap ITC" pitchFamily="82" charset="0"/>
              </a:rPr>
              <a:t>Pred katedrou stáli desiatky pedagógov...</a:t>
            </a:r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4" name="Zástupný symbol obsahu 3" descr="rozp_vretienko_1_l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987824" y="4149080"/>
            <a:ext cx="3024336" cy="21779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1" descr="E:\20.rokov školy\P106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556792"/>
            <a:ext cx="2939819" cy="249289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l="37446" t="33869" r="39420" b="43826"/>
          <a:stretch>
            <a:fillRect/>
          </a:stretch>
        </p:blipFill>
        <p:spPr bwMode="auto">
          <a:xfrm>
            <a:off x="230173" y="4149080"/>
            <a:ext cx="27072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 l="43706" t="28054" r="37394" b="54966"/>
          <a:stretch>
            <a:fillRect/>
          </a:stretch>
        </p:blipFill>
        <p:spPr bwMode="auto">
          <a:xfrm>
            <a:off x="5868144" y="4221088"/>
            <a:ext cx="300555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 l="33665" t="31746" r="39636" b="38304"/>
          <a:stretch>
            <a:fillRect/>
          </a:stretch>
        </p:blipFill>
        <p:spPr bwMode="auto">
          <a:xfrm>
            <a:off x="2987824" y="1556792"/>
            <a:ext cx="280831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 l="18309" t="14765" r="16723" b="34294"/>
          <a:stretch>
            <a:fillRect/>
          </a:stretch>
        </p:blipFill>
        <p:spPr bwMode="auto">
          <a:xfrm>
            <a:off x="5831632" y="1628800"/>
            <a:ext cx="3312368" cy="235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custDataLst>
      <p:tags r:id="rId1"/>
    </p:custDataLst>
  </p:cSld>
  <p:clrMapOvr>
    <a:masterClrMapping/>
  </p:clrMapOvr>
  <p:transition advTm="21451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FFFF00"/>
                </a:solidFill>
                <a:latin typeface="Snap ITC" pitchFamily="82" charset="0"/>
              </a:rPr>
              <a:t>Učenie sa stalo zábavnejšie</a:t>
            </a:r>
            <a:endParaRPr lang="sk-SK" dirty="0">
              <a:solidFill>
                <a:srgbClr val="FFFF00"/>
              </a:solidFill>
              <a:latin typeface="Snap ITC" pitchFamily="82" charset="0"/>
            </a:endParaRPr>
          </a:p>
        </p:txBody>
      </p:sp>
      <p:pic>
        <p:nvPicPr>
          <p:cNvPr id="6" name="Zástupný symbol obsahu 5" descr="B(1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07504" y="836712"/>
            <a:ext cx="4359869" cy="3312368"/>
          </a:xfrm>
          <a:effectLst>
            <a:softEdge rad="317500"/>
          </a:effectLst>
        </p:spPr>
      </p:pic>
      <p:pic>
        <p:nvPicPr>
          <p:cNvPr id="8" name="Obrázok 7" descr="F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748702"/>
            <a:ext cx="4085088" cy="31092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Picture 2" descr="https://zsadubceka.edupage.org/files/C(1)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836712"/>
            <a:ext cx="4232945" cy="322396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Obrázok 6" descr="E(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6016" y="3545632"/>
            <a:ext cx="2739164" cy="33123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Obrázok 8" descr="1%20(71)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92280" y="4504953"/>
            <a:ext cx="1722062" cy="23530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6427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chemeClr val="bg1"/>
                </a:solidFill>
                <a:latin typeface="Snap ITC" pitchFamily="82" charset="0"/>
              </a:rPr>
              <a:t>Každé dva roky sa ocitneme v </a:t>
            </a:r>
            <a:r>
              <a:rPr lang="sk-SK" dirty="0" err="1" smtClean="0">
                <a:solidFill>
                  <a:schemeClr val="bg1"/>
                </a:solidFill>
                <a:latin typeface="Snap ITC" pitchFamily="82" charset="0"/>
              </a:rPr>
              <a:t>Rozprávkove</a:t>
            </a:r>
            <a:endParaRPr lang="sk-SK" dirty="0">
              <a:solidFill>
                <a:schemeClr val="bg1"/>
              </a:solidFill>
              <a:latin typeface="Snap ITC" pitchFamily="82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43115" t="36789" r="41529" b="42539"/>
          <a:stretch>
            <a:fillRect/>
          </a:stretch>
        </p:blipFill>
        <p:spPr bwMode="auto">
          <a:xfrm>
            <a:off x="467544" y="1196752"/>
            <a:ext cx="187220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102" name="Picture 6" descr="E:\20.rokov školy\Vretienko 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484784"/>
            <a:ext cx="4680520" cy="31418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8" name="Picture 2" descr="E:\20.rokov školy\Vretienko 003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33980" t="14951" r="1940" b="5499"/>
          <a:stretch>
            <a:fillRect/>
          </a:stretch>
        </p:blipFill>
        <p:spPr bwMode="auto">
          <a:xfrm>
            <a:off x="251520" y="3501008"/>
            <a:ext cx="3744416" cy="312034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 l="35737" t="39867" r="32670" b="37247"/>
          <a:stretch>
            <a:fillRect/>
          </a:stretch>
        </p:blipFill>
        <p:spPr bwMode="auto">
          <a:xfrm>
            <a:off x="4067945" y="4725144"/>
            <a:ext cx="3024336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Obrázok 6" descr="Animated_book_page_flip_hg_cl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6256" y="4725144"/>
            <a:ext cx="2522240" cy="18916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4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1|2.4|3.5|4.3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1|2.9|2.5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4|2.5|3.5|4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3|2.4|2.4|3.3|3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8|2.6|3.5|3.9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9|2.5|4.8|1.4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9|2.7|0.9|3.1|2.4|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|2|4.2|2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5|2.4|2.7|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3|4.8|4.4|1.9|3.6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|4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4|6.5|7.3|9.5|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2|2.2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2.5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4|2.2|2.6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1|3|2.6|2.2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8|2|2.3|2.4|2.9|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5|2.4|2.3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9|2.1|2.5|2.6|2.1"/>
</p:tagLst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</TotalTime>
  <Words>235</Words>
  <Application>Microsoft Office PowerPoint</Application>
  <PresentationFormat>Prezentácia na obrazovke (4:3)</PresentationFormat>
  <Paragraphs>58</Paragraphs>
  <Slides>21</Slides>
  <Notes>0</Notes>
  <HiddenSlides>0</HiddenSlides>
  <MMClips>3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2" baseType="lpstr">
      <vt:lpstr>Motív Office</vt:lpstr>
      <vt:lpstr>20. ROKOV NAŠEJ  ŠKOLY</vt:lpstr>
      <vt:lpstr>Snímka 2</vt:lpstr>
      <vt:lpstr>Škola je hrdá na názov, ktorý nesie:</vt:lpstr>
      <vt:lpstr> Práve u nás našli spomienky na A.Dubčeka svoje miesto</vt:lpstr>
      <vt:lpstr>Prišli medzi nás...  </vt:lpstr>
      <vt:lpstr>Do lavíc zasadli stovky žiakov... </vt:lpstr>
      <vt:lpstr>Pred katedrou stáli desiatky pedagógov...</vt:lpstr>
      <vt:lpstr>Učenie sa stalo zábavnejšie</vt:lpstr>
      <vt:lpstr>Každé dva roky sa ocitneme v Rozprávkove</vt:lpstr>
      <vt:lpstr>Spoločne sme zrealizovali úspešné podujatia</vt:lpstr>
      <vt:lpstr>Akcie, ktoré sa u nás už tradujú</vt:lpstr>
      <vt:lpstr>Bez činu zostáva aj najkrajšia myšlienka bezcenná.  Gándhí</vt:lpstr>
      <vt:lpstr>Mládež chce, aby ju menej učili  a viac podnecovali. Goethe     </vt:lpstr>
      <vt:lpstr>Žiaci získali mnohé ocenenia a my sme na nich pyšní...</vt:lpstr>
      <vt:lpstr>Naša škola je miestom, kde z detí rastú budúci umelci...</vt:lpstr>
      <vt:lpstr>nádejní športovci...  </vt:lpstr>
      <vt:lpstr>Miestom novodobých architektov, výskumníkov, ochrancov prírody... </vt:lpstr>
      <vt:lpstr>   </vt:lpstr>
      <vt:lpstr>Miestom, kde sa niekoľko rokov pokúšame z drobcov  vychovať človeka so srdcom,</vt:lpstr>
      <vt:lpstr>Snímka 20</vt:lpstr>
      <vt:lpstr>Použité zdroje: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lenovo_ntb</dc:creator>
  <cp:lastModifiedBy>lenovo_ntb</cp:lastModifiedBy>
  <cp:revision>138</cp:revision>
  <dcterms:created xsi:type="dcterms:W3CDTF">2013-10-04T14:48:11Z</dcterms:created>
  <dcterms:modified xsi:type="dcterms:W3CDTF">2013-10-08T11:31:00Z</dcterms:modified>
</cp:coreProperties>
</file>